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>
        <p:scale>
          <a:sx n="75" d="100"/>
          <a:sy n="75" d="100"/>
        </p:scale>
        <p:origin x="7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2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2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2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D17B0E7-E7A6-495F-A7D1-44603BDE1155}" type="slidenum"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24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85AD303-856E-4268-BE8F-D0D6B317B2AE}" type="slidenum"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6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8" name="Рисунок 157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58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Рисунок 197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198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8" name="Рисунок 237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239" name="Рисунок 238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75E4-7DE0-40A5-857B-B1C261987C2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5163-9B59-4164-BFA0-FE1A635404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12.4.20</a:t>
            </a:r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F0405E-F1F5-4E5F-B660-CB126074CB9A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96280" y="1443960"/>
            <a:ext cx="8551080" cy="610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296280" y="2054520"/>
            <a:ext cx="8551080" cy="44280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FFFFFF"/>
              </a:buClr>
              <a:buFont typeface="Arial"/>
              <a:buChar char="»"/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12.4.20</a:t>
            </a:r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C50DEDD-7127-4FEB-8C55-4FED583C488C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48920" y="1522440"/>
            <a:ext cx="8381880" cy="531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48920" y="2073600"/>
            <a:ext cx="4275360" cy="62028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48920" y="2684520"/>
            <a:ext cx="4275360" cy="31874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FFFFFF"/>
              </a:buClr>
              <a:buFont typeface="Arial"/>
              <a:buChar char="»"/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724640" y="2073600"/>
            <a:ext cx="4122720" cy="62028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724640" y="2684520"/>
            <a:ext cx="4122720" cy="31874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r>
              <a:rPr lang="en-US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FFFFFF"/>
              </a:buClr>
              <a:buFont typeface="Arial"/>
              <a:buChar char="»"/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12.4.20</a:t>
            </a:r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9100B51-9F5E-4831-AAD6-ADDF498F2489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12.4.20</a:t>
            </a:r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C6A0F-D8BA-46D5-984A-A9C161AA5965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структурыClick to edit Master text styles</a:t>
            </a:r>
          </a:p>
        </p:txBody>
      </p:sp>
      <p:sp>
        <p:nvSpPr>
          <p:cNvPr id="20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12.4.20</a:t>
            </a:r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118E4DF-279E-4806-927C-5FC15296294B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907200" y="5567040"/>
            <a:ext cx="7482240" cy="106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Подготовила: Томилова Алена Вячеславовна</a:t>
            </a:r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Учитель начальных классов МБОУ СОШ № 65</a:t>
            </a:r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01560" y="4497840"/>
            <a:ext cx="9162000" cy="457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7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Режим дня 1 А класс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1756800" y="1496880"/>
            <a:ext cx="6078960" cy="1931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9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УРОКИ </a:t>
            </a: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8.30- 12.00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295560" y="3240000"/>
            <a:ext cx="8848440" cy="449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Уроки.</a:t>
            </a:r>
            <a:endParaRPr lang="en-US" sz="4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4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(перемены между уроками 10-15 мин)</a:t>
            </a:r>
            <a:endParaRPr lang="en-US" sz="4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2"/>
          <a:stretch/>
        </p:blipFill>
        <p:spPr>
          <a:xfrm>
            <a:off x="143640" y="4803480"/>
            <a:ext cx="2367720" cy="1931400"/>
          </a:xfrm>
          <a:prstGeom prst="rect">
            <a:avLst/>
          </a:prstGeom>
          <a:ln>
            <a:noFill/>
          </a:ln>
        </p:spPr>
      </p:pic>
      <p:pic>
        <p:nvPicPr>
          <p:cNvPr id="293" name="Picture 3"/>
          <p:cNvPicPr/>
          <p:nvPr/>
        </p:nvPicPr>
        <p:blipFill>
          <a:blip r:embed="rId3"/>
          <a:stretch/>
        </p:blipFill>
        <p:spPr>
          <a:xfrm>
            <a:off x="6814800" y="4803480"/>
            <a:ext cx="2133360" cy="1907640"/>
          </a:xfrm>
          <a:prstGeom prst="rect">
            <a:avLst/>
          </a:prstGeom>
          <a:ln>
            <a:noFill/>
          </a:ln>
        </p:spPr>
      </p:pic>
      <p:sp>
        <p:nvSpPr>
          <p:cNvPr id="29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DBE5E7F-B240-48EF-8DED-B9BADE57919B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9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90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88200" y="19022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ОБЕД
13.00 – 13.30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054240" y="3816000"/>
            <a:ext cx="5441760" cy="2815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Пища должна быть полезной и питательной.</a:t>
            </a:r>
            <a:endParaRPr lang="en-US" sz="3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8" name="Picture 2"/>
          <p:cNvPicPr/>
          <p:nvPr/>
        </p:nvPicPr>
        <p:blipFill>
          <a:blip r:embed="rId2"/>
          <a:stretch/>
        </p:blipFill>
        <p:spPr>
          <a:xfrm>
            <a:off x="218160" y="4653000"/>
            <a:ext cx="2697480" cy="1944000"/>
          </a:xfrm>
          <a:prstGeom prst="rect">
            <a:avLst/>
          </a:prstGeom>
          <a:ln>
            <a:noFill/>
          </a:ln>
        </p:spPr>
      </p:pic>
      <p:sp>
        <p:nvSpPr>
          <p:cNvPr id="29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76F42E-91AF-40CC-AD79-32FB7E7B3BD1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2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96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96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96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96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01560" y="16898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Послеобеденный сон или отдых 
13.30 – 14.30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3" name="Picture 3"/>
          <p:cNvPicPr/>
          <p:nvPr/>
        </p:nvPicPr>
        <p:blipFill>
          <a:blip r:embed="rId2"/>
          <a:stretch/>
        </p:blipFill>
        <p:spPr>
          <a:xfrm>
            <a:off x="143640" y="4338360"/>
            <a:ext cx="2446920" cy="2408760"/>
          </a:xfrm>
          <a:prstGeom prst="rect">
            <a:avLst/>
          </a:prstGeom>
          <a:ln>
            <a:noFill/>
          </a:ln>
        </p:spPr>
      </p:pic>
      <p:pic>
        <p:nvPicPr>
          <p:cNvPr id="304" name="Picture 4"/>
          <p:cNvPicPr/>
          <p:nvPr/>
        </p:nvPicPr>
        <p:blipFill>
          <a:blip r:embed="rId3"/>
          <a:stretch/>
        </p:blipFill>
        <p:spPr>
          <a:xfrm>
            <a:off x="5329800" y="3561120"/>
            <a:ext cx="3672000" cy="3160080"/>
          </a:xfrm>
          <a:prstGeom prst="rect">
            <a:avLst/>
          </a:prstGeom>
          <a:ln>
            <a:noFill/>
          </a:ln>
        </p:spPr>
      </p:pic>
      <p:sp>
        <p:nvSpPr>
          <p:cNvPr id="30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5BE6851-C9BD-494D-985C-A4BA4DB00E23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205920" y="1326240"/>
            <a:ext cx="4538520" cy="2818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7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Полдник</a:t>
            </a:r>
            <a:r>
              <a:rPr lang="en-US" sz="2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7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свободное</a:t>
            </a:r>
            <a:r>
              <a:rPr lang="en-US" sz="2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7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время</a:t>
            </a:r>
            <a:r>
              <a:rPr lang="en-US" sz="2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
16.00 – 20.30</a:t>
            </a:r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861440" y="15264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Занятия спортом, чтение,</a:t>
            </a:r>
          </a:p>
          <a:p>
            <a:pPr>
              <a:lnSpc>
                <a:spcPct val="100000"/>
              </a:lnSpc>
            </a:pPr>
            <a:r>
              <a:rPr lang="ru-RU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дополнительное образование, хобби, игры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4529880" y="1526400"/>
            <a:ext cx="4038120" cy="2514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9" name="Picture 2"/>
          <p:cNvPicPr/>
          <p:nvPr/>
        </p:nvPicPr>
        <p:blipFill>
          <a:blip r:embed="rId2"/>
          <a:stretch/>
        </p:blipFill>
        <p:spPr>
          <a:xfrm>
            <a:off x="206280" y="4345200"/>
            <a:ext cx="3168000" cy="2376000"/>
          </a:xfrm>
          <a:prstGeom prst="rect">
            <a:avLst/>
          </a:prstGeom>
          <a:ln>
            <a:noFill/>
          </a:ln>
        </p:spPr>
      </p:pic>
      <p:pic>
        <p:nvPicPr>
          <p:cNvPr id="310" name="Picture 4"/>
          <p:cNvPicPr/>
          <p:nvPr/>
        </p:nvPicPr>
        <p:blipFill>
          <a:blip r:embed="rId3"/>
          <a:stretch/>
        </p:blipFill>
        <p:spPr>
          <a:xfrm>
            <a:off x="5488200" y="4345200"/>
            <a:ext cx="3411360" cy="2376000"/>
          </a:xfrm>
          <a:prstGeom prst="rect">
            <a:avLst/>
          </a:prstGeom>
          <a:ln>
            <a:noFill/>
          </a:ln>
        </p:spPr>
      </p:pic>
      <p:sp>
        <p:nvSpPr>
          <p:cNvPr id="31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39EA210-F7A1-41D2-A5E4-6C73F3602DAF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7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07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07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-772560" y="1589400"/>
            <a:ext cx="7241760" cy="125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ПРИГОТОВЛЕНИЕ КО СНУ
20.30 – 21.00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5576040" y="2133600"/>
            <a:ext cx="8093880" cy="286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Ждёт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зубной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порошок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журчит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водица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забудь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мой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,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дружок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Перед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сном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умыться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Пусть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приходит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крепкий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сон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Всем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свете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нужен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он</a:t>
            </a:r>
            <a:r>
              <a:rPr lang="en-US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4" name="Picture 2"/>
          <p:cNvPicPr/>
          <p:nvPr/>
        </p:nvPicPr>
        <p:blipFill>
          <a:blip r:embed="rId2"/>
          <a:stretch/>
        </p:blipFill>
        <p:spPr>
          <a:xfrm>
            <a:off x="52920" y="4465800"/>
            <a:ext cx="2228040" cy="2304000"/>
          </a:xfrm>
          <a:prstGeom prst="rect">
            <a:avLst/>
          </a:prstGeom>
          <a:ln>
            <a:noFill/>
          </a:ln>
        </p:spPr>
      </p:pic>
      <p:pic>
        <p:nvPicPr>
          <p:cNvPr id="315" name="Picture 4"/>
          <p:cNvPicPr/>
          <p:nvPr/>
        </p:nvPicPr>
        <p:blipFill>
          <a:blip r:embed="rId3"/>
          <a:stretch/>
        </p:blipFill>
        <p:spPr>
          <a:xfrm>
            <a:off x="5839560" y="4177800"/>
            <a:ext cx="3222720" cy="2543400"/>
          </a:xfrm>
          <a:prstGeom prst="rect">
            <a:avLst/>
          </a:prstGeom>
          <a:ln>
            <a:noFill/>
          </a:ln>
        </p:spPr>
      </p:pic>
      <p:pic>
        <p:nvPicPr>
          <p:cNvPr id="316" name="Picture 6"/>
          <p:cNvPicPr/>
          <p:nvPr/>
        </p:nvPicPr>
        <p:blipFill>
          <a:blip r:embed="rId4"/>
          <a:stretch/>
        </p:blipFill>
        <p:spPr>
          <a:xfrm>
            <a:off x="2696040" y="4802760"/>
            <a:ext cx="2880000" cy="1944000"/>
          </a:xfrm>
          <a:prstGeom prst="rect">
            <a:avLst/>
          </a:prstGeom>
          <a:ln>
            <a:noFill/>
          </a:ln>
        </p:spPr>
      </p:pic>
      <p:sp>
        <p:nvSpPr>
          <p:cNvPr id="31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DCBD83-DBAD-427B-81A2-ED4807C2D40C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3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3">
                                            <p:txEl>
                                              <p:pRg st="2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">
                                            <p:txEl>
                                              <p:pRg st="3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3">
                                            <p:txEl>
                                              <p:pRg st="6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13">
                                            <p:txEl>
                                              <p:pRg st="8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13">
                                            <p:txEl>
                                              <p:pRg st="11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5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42960" y="13338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4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СПОКОЙНОЙ НОЧИ!
21.00 – 7.00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444600" y="2619000"/>
            <a:ext cx="3520080" cy="3920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Чай попить и спать в кровать,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Завтра рано мне вставать</a:t>
            </a:r>
            <a:r>
              <a:rPr lang="en-US" sz="4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1" name="Picture 3"/>
          <p:cNvPicPr/>
          <p:nvPr/>
        </p:nvPicPr>
        <p:blipFill>
          <a:blip r:embed="rId2"/>
          <a:stretch/>
        </p:blipFill>
        <p:spPr>
          <a:xfrm>
            <a:off x="75600" y="4803480"/>
            <a:ext cx="2583000" cy="1973880"/>
          </a:xfrm>
          <a:prstGeom prst="rect">
            <a:avLst/>
          </a:prstGeom>
          <a:ln>
            <a:noFill/>
          </a:ln>
        </p:spPr>
      </p:pic>
      <p:pic>
        <p:nvPicPr>
          <p:cNvPr id="322" name="Picture 4"/>
          <p:cNvPicPr/>
          <p:nvPr/>
        </p:nvPicPr>
        <p:blipFill>
          <a:blip r:embed="rId3"/>
          <a:stretch/>
        </p:blipFill>
        <p:spPr>
          <a:xfrm>
            <a:off x="4897440" y="3849480"/>
            <a:ext cx="3969000" cy="2848680"/>
          </a:xfrm>
          <a:prstGeom prst="rect">
            <a:avLst/>
          </a:prstGeom>
          <a:ln>
            <a:noFill/>
          </a:ln>
        </p:spPr>
      </p:pic>
      <p:pic>
        <p:nvPicPr>
          <p:cNvPr id="323" name="Picture 5"/>
          <p:cNvPicPr/>
          <p:nvPr/>
        </p:nvPicPr>
        <p:blipFill>
          <a:blip r:embed="rId4"/>
          <a:stretch/>
        </p:blipFill>
        <p:spPr>
          <a:xfrm>
            <a:off x="2912760" y="4345200"/>
            <a:ext cx="1816560" cy="2352600"/>
          </a:xfrm>
          <a:prstGeom prst="rect">
            <a:avLst/>
          </a:prstGeom>
          <a:ln>
            <a:noFill/>
          </a:ln>
        </p:spPr>
      </p:pic>
      <p:sp>
        <p:nvSpPr>
          <p:cNvPr id="32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EF4AE97-BF54-4094-8394-C096C56C5AA9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" fill="hold"/>
                                        <p:tgtEl>
                                          <p:spTgt spid="319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1" fill="hold"/>
                                        <p:tgtEl>
                                          <p:spTgt spid="319">
                                            <p:txEl>
                                              <p:pRg st="30" end="5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296280" y="1596600"/>
            <a:ext cx="3970080" cy="19846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Рекомендации</a:t>
            </a:r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3888720" y="1540080"/>
            <a:ext cx="5111280" cy="4939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Приучите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ребенка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просыпаться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вставать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каждый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день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одно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же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время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Выполнять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каждый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день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утреннюю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зарядку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Следить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чистотой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тела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волос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ногтей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полости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рта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Принимать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пищу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одно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же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время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457200" y="3276360"/>
            <a:ext cx="3007800" cy="284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8" name="Picture 2"/>
          <p:cNvPicPr/>
          <p:nvPr/>
        </p:nvPicPr>
        <p:blipFill>
          <a:blip r:embed="rId2"/>
          <a:stretch/>
        </p:blipFill>
        <p:spPr>
          <a:xfrm>
            <a:off x="143640" y="4680000"/>
            <a:ext cx="2808720" cy="2041200"/>
          </a:xfrm>
          <a:prstGeom prst="rect">
            <a:avLst/>
          </a:prstGeom>
          <a:ln>
            <a:noFill/>
          </a:ln>
        </p:spPr>
      </p:pic>
      <p:sp>
        <p:nvSpPr>
          <p:cNvPr id="329" name="TextShape 4"/>
          <p:cNvSpPr txBox="1"/>
          <p:nvPr/>
        </p:nvSpPr>
        <p:spPr>
          <a:xfrm>
            <a:off x="5676780" y="39181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497BAA0-6B7B-4346-838C-7C66DE4CE8E8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7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7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114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1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168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6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1512000" y="1080000"/>
            <a:ext cx="5904000" cy="452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6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Выполняйте режим дня!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6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Будете здоровы!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3" name="Picture 2"/>
          <p:cNvPicPr/>
          <p:nvPr/>
        </p:nvPicPr>
        <p:blipFill>
          <a:blip r:embed="rId2"/>
          <a:stretch/>
        </p:blipFill>
        <p:spPr>
          <a:xfrm>
            <a:off x="601560" y="4802040"/>
            <a:ext cx="2153160" cy="1794240"/>
          </a:xfrm>
          <a:prstGeom prst="rect">
            <a:avLst/>
          </a:prstGeom>
          <a:ln>
            <a:noFill/>
          </a:ln>
        </p:spPr>
      </p:pic>
      <p:sp>
        <p:nvSpPr>
          <p:cNvPr id="33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4A0404F-762B-46F7-99F6-CEF2794F0835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3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332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32">
                                            <p:txEl>
                                              <p:pRg st="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32">
                                            <p:txEl>
                                              <p:pRg st="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32">
                                            <p:txEl>
                                              <p:pRg st="1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32">
                                            <p:txEl>
                                              <p:p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32">
                                            <p:txEl>
                                              <p:p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332">
                                            <p:txEl>
                                              <p:pRg st="23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42080" y="1901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Цели и задачи урока: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907200" y="3672000"/>
            <a:ext cx="684036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Сформировать понятие о режиме дня.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Показать важность его соблюдения.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Дать практические рекомендации по составлению режима дня.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067EB7-8C46-4692-9FD6-C79615994C55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8">
                                            <p:txEl>
                                              <p:p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8">
                                            <p:txEl>
                                              <p:p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9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48">
                                            <p:txEl>
                                              <p:pRg st="69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8">
                                            <p:txEl>
                                              <p:pRg st="69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336240" y="1138320"/>
            <a:ext cx="7238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РЕЖИМ ДНЯ </a:t>
            </a:r>
            <a:r>
              <a:rPr lang="en-US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296280" y="2054520"/>
            <a:ext cx="8551080" cy="442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                                           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>
            <a:off x="249120" y="4734360"/>
            <a:ext cx="2411280" cy="200952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 rot="478800">
            <a:off x="2174040" y="435600"/>
            <a:ext cx="7850160" cy="5400000"/>
          </a:xfrm>
          <a:prstGeom prst="irregularSeal2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Это правильное распределение времени, при  котором разумно чередуются труд и отдых.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B76730D-5B70-4AC7-AE77-723974B1508F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48920" y="1443960"/>
            <a:ext cx="8551080" cy="610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296280" y="1290960"/>
            <a:ext cx="8775720" cy="3970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Одной из причин, которые приводят к ухудшению физического здоровья и эмоционального состояния ребёнка может быть несоблюдение режима дня школьника. Некоторые родители крайне скептически относятся к самому понятию «режим». А зря. Нельзя понимать соблюдение режима ребёнком, как некую обузу.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Соблюдайте </a:t>
            </a:r>
            <a:r>
              <a:rPr lang="en-US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РЕЖИМ ДНЯ!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3132000" y="5201280"/>
            <a:ext cx="2050560" cy="1490400"/>
          </a:xfrm>
          <a:prstGeom prst="rect">
            <a:avLst/>
          </a:prstGeom>
          <a:ln>
            <a:noFill/>
          </a:ln>
        </p:spPr>
      </p:pic>
      <p:sp>
        <p:nvSpPr>
          <p:cNvPr id="25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B4A53A-0AE0-4B0A-ABD4-A16C8EE06109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6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6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1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1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296280" y="1443960"/>
            <a:ext cx="8551080" cy="610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504000" y="2502000"/>
            <a:ext cx="8208000" cy="376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Выполнение режима дня позволяет ребёнку сохранять физическое и психическое равновесие, что даёт возможность соблюдения эмоционального равновесия. А ведь мы, взрослые, прекрасно знаем, что именно этот возраст характеризуется эмоциональной неустойчивостью, которая ведёт к хронической усталости и утомляемости. Эти постоянные симптомы приводят к снижению работоспособности ребёнка.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059840" y="1414080"/>
            <a:ext cx="7241760" cy="119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ПОДЪЁМ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296280" y="3311280"/>
            <a:ext cx="427536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Вспомни: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4780800" y="2897280"/>
            <a:ext cx="412272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котором часу просыпаешься ты?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143640" y="4056840"/>
            <a:ext cx="4921920" cy="2829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Утренний туалет, уборка постели.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5" name="TextShape 5"/>
          <p:cNvSpPr txBox="1"/>
          <p:nvPr/>
        </p:nvSpPr>
        <p:spPr>
          <a:xfrm>
            <a:off x="4724640" y="2684520"/>
            <a:ext cx="4122720" cy="318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6" name="Picture 7"/>
          <p:cNvPicPr/>
          <p:nvPr/>
        </p:nvPicPr>
        <p:blipFill>
          <a:blip r:embed="rId2"/>
          <a:stretch/>
        </p:blipFill>
        <p:spPr>
          <a:xfrm>
            <a:off x="5946480" y="3639960"/>
            <a:ext cx="3053880" cy="3139560"/>
          </a:xfrm>
          <a:prstGeom prst="rect">
            <a:avLst/>
          </a:prstGeom>
          <a:ln>
            <a:noFill/>
          </a:ln>
        </p:spPr>
      </p:pic>
      <p:sp>
        <p:nvSpPr>
          <p:cNvPr id="267" name="CustomShape 6"/>
          <p:cNvSpPr/>
          <p:nvPr/>
        </p:nvSpPr>
        <p:spPr>
          <a:xfrm>
            <a:off x="2566800" y="2856240"/>
            <a:ext cx="2808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7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7:00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953A5A-D9C9-4AB2-89A1-4E0CD54F63B2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freeze">
                      <p:stCondLst>
                        <p:cond delay="indefinite"/>
                      </p:stCondLst>
                      <p:childTnLst>
                        <p:par>
                          <p:cTn id="13" fill="freeze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6" dur="500"/>
                                        <p:tgtEl>
                                          <p:spTgt spid="264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044880" y="985680"/>
            <a:ext cx="8005320" cy="3053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8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ЗАРЯДКА</a:t>
            </a:r>
            <a:endParaRPr lang="en-US" sz="8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143640" y="2153160"/>
            <a:ext cx="4504320" cy="4339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заправили кроватку, 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Быстро делаем зарядку.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Ножками потопали.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Ручками похлопали.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Вот здоровья в чём секрет,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Всем друзьям 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«Физкульт –привет</a:t>
            </a:r>
            <a:r>
              <a:rPr lang="en-US" sz="4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!»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4648320" y="3581640"/>
            <a:ext cx="4038120" cy="2544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539640" y="1268640"/>
            <a:ext cx="338400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7:40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3" name="Picture 2"/>
          <p:cNvPicPr/>
          <p:nvPr/>
        </p:nvPicPr>
        <p:blipFill>
          <a:blip r:embed="rId2"/>
          <a:stretch/>
        </p:blipFill>
        <p:spPr>
          <a:xfrm>
            <a:off x="5793480" y="3808080"/>
            <a:ext cx="2673360" cy="2880000"/>
          </a:xfrm>
          <a:prstGeom prst="rect">
            <a:avLst/>
          </a:prstGeom>
          <a:ln>
            <a:noFill/>
          </a:ln>
        </p:spPr>
      </p:pic>
      <p:sp>
        <p:nvSpPr>
          <p:cNvPr id="274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E7BA5B-CAD4-4210-926E-ECE6083B4065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2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270">
                                            <p:txEl>
                                              <p:pRg st="48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2" dur="500"/>
                                        <p:tgtEl>
                                          <p:spTgt spid="270">
                                            <p:txEl>
                                              <p:pRg st="66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7" dur="500"/>
                                        <p:tgtEl>
                                          <p:spTgt spid="270">
                                            <p:txEl>
                                              <p:pRg st="85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12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/>
                                        <p:tgtEl>
                                          <p:spTgt spid="270">
                                            <p:txEl>
                                              <p:pRg st="112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2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500"/>
                                        <p:tgtEl>
                                          <p:spTgt spid="270">
                                            <p:txEl>
                                              <p:pRg st="12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539640" y="476640"/>
            <a:ext cx="724176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УМЫВАНИЕ 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-93600" y="1698480"/>
            <a:ext cx="352008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4068000" y="1800000"/>
            <a:ext cx="5075640" cy="304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Водные процедуры с использованием мыла.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Чистка полости рта.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389880" y="1609560"/>
            <a:ext cx="3096000" cy="18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7:50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3"/>
          <p:cNvPicPr/>
          <p:nvPr/>
        </p:nvPicPr>
        <p:blipFill>
          <a:blip r:embed="rId2"/>
          <a:stretch/>
        </p:blipFill>
        <p:spPr>
          <a:xfrm>
            <a:off x="5506920" y="4250880"/>
            <a:ext cx="3450240" cy="2470320"/>
          </a:xfrm>
          <a:prstGeom prst="rect">
            <a:avLst/>
          </a:prstGeom>
          <a:ln>
            <a:noFill/>
          </a:ln>
        </p:spPr>
      </p:pic>
      <p:pic>
        <p:nvPicPr>
          <p:cNvPr id="280" name="Picture 2"/>
          <p:cNvPicPr/>
          <p:nvPr/>
        </p:nvPicPr>
        <p:blipFill>
          <a:blip r:embed="rId3"/>
          <a:stretch/>
        </p:blipFill>
        <p:spPr>
          <a:xfrm>
            <a:off x="186480" y="3637440"/>
            <a:ext cx="2858040" cy="3151080"/>
          </a:xfrm>
          <a:prstGeom prst="rect">
            <a:avLst/>
          </a:prstGeom>
          <a:ln>
            <a:noFill/>
          </a:ln>
        </p:spPr>
      </p:pic>
      <p:sp>
        <p:nvSpPr>
          <p:cNvPr id="28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5BBA638-5DD3-4493-92C7-2324873B1F7F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77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57200" y="320040"/>
            <a:ext cx="7241760" cy="804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ЗАВТРАК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216000" y="4320000"/>
            <a:ext cx="4574520" cy="2607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Сытный завтрак перед уроками.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504000" y="2117160"/>
            <a:ext cx="3312000" cy="18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8:00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Picture 2"/>
          <p:cNvPicPr/>
          <p:nvPr/>
        </p:nvPicPr>
        <p:blipFill>
          <a:blip r:embed="rId3"/>
          <a:stretch/>
        </p:blipFill>
        <p:spPr>
          <a:xfrm>
            <a:off x="3625560" y="1832040"/>
            <a:ext cx="3656520" cy="3480840"/>
          </a:xfrm>
          <a:prstGeom prst="rect">
            <a:avLst/>
          </a:prstGeom>
          <a:ln>
            <a:noFill/>
          </a:ln>
        </p:spPr>
      </p:pic>
      <p:pic>
        <p:nvPicPr>
          <p:cNvPr id="287" name="Picture 2"/>
          <p:cNvPicPr/>
          <p:nvPr/>
        </p:nvPicPr>
        <p:blipFill>
          <a:blip r:embed="rId4"/>
          <a:stretch/>
        </p:blipFill>
        <p:spPr>
          <a:xfrm>
            <a:off x="6267600" y="4192560"/>
            <a:ext cx="2726640" cy="25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E61F00-FA94-4D00-997B-27DA64B23EDB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 lang="ru-RU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3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freeze">
                      <p:stCondLst>
                        <p:cond delay="indefinite"/>
                      </p:stCondLst>
                      <p:childTnLst>
                        <p:par>
                          <p:cTn id="13" fill="freeze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3">
                                            <p:txEl>
                                              <p:pRg st="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freeze">
                      <p:stCondLst>
                        <p:cond delay="indefinite"/>
                      </p:stCondLst>
                      <p:childTnLst>
                        <p:par>
                          <p:cTn id="17" fill="freeze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374</Words>
  <Application>Microsoft Office PowerPoint</Application>
  <PresentationFormat>Экран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Тема Office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</cp:lastModifiedBy>
  <cp:revision>41</cp:revision>
  <dcterms:created xsi:type="dcterms:W3CDTF">2013-08-21T19:17:07Z</dcterms:created>
  <dcterms:modified xsi:type="dcterms:W3CDTF">2020-04-13T03:55:17Z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